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6" r:id="rId2"/>
    <p:sldId id="261" r:id="rId3"/>
    <p:sldId id="260" r:id="rId4"/>
  </p:sldIdLst>
  <p:sldSz cx="6858000" cy="9906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35945"/>
    <a:srgbClr val="F2861A"/>
    <a:srgbClr val="FBF7F3"/>
    <a:srgbClr val="F3E7D9"/>
    <a:srgbClr val="ECD9C2"/>
    <a:srgbClr val="F4E9DC"/>
    <a:srgbClr val="ECD8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3174" y="66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E0C063-604E-4DBB-9CE3-7DC5C79E1F6B}" type="datetimeFigureOut">
              <a:rPr lang="en-US" smtClean="0"/>
              <a:pPr/>
              <a:t>7/10/2024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E87FD8-EB39-4752-8A12-B7CE47243D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3559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E87FD8-EB39-4752-8A12-B7CE47243D8D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8888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E87FD8-EB39-4752-8A12-B7CE47243D8D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48095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E87FD8-EB39-4752-8A12-B7CE47243D8D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3612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AF52E-FF2B-4559-BC3E-1ABA6A2DEBF3}" type="datetimeFigureOut">
              <a:rPr lang="en-US" smtClean="0"/>
              <a:pPr/>
              <a:t>7/10/2024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13A94-3E52-42E0-86F6-E14B5BD6365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AF52E-FF2B-4559-BC3E-1ABA6A2DEBF3}" type="datetimeFigureOut">
              <a:rPr lang="en-US" smtClean="0"/>
              <a:pPr/>
              <a:t>7/10/2024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13A94-3E52-42E0-86F6-E14B5BD6365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AF52E-FF2B-4559-BC3E-1ABA6A2DEBF3}" type="datetimeFigureOut">
              <a:rPr lang="en-US" smtClean="0"/>
              <a:pPr/>
              <a:t>7/10/2024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13A94-3E52-42E0-86F6-E14B5BD6365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AF52E-FF2B-4559-BC3E-1ABA6A2DEBF3}" type="datetimeFigureOut">
              <a:rPr lang="en-US" smtClean="0"/>
              <a:pPr/>
              <a:t>7/10/2024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13A94-3E52-42E0-86F6-E14B5BD6365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AF52E-FF2B-4559-BC3E-1ABA6A2DEBF3}" type="datetimeFigureOut">
              <a:rPr lang="en-US" smtClean="0"/>
              <a:pPr/>
              <a:t>7/10/2024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13A94-3E52-42E0-86F6-E14B5BD6365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AF52E-FF2B-4559-BC3E-1ABA6A2DEBF3}" type="datetimeFigureOut">
              <a:rPr lang="en-US" smtClean="0"/>
              <a:pPr/>
              <a:t>7/10/2024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13A94-3E52-42E0-86F6-E14B5BD6365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AF52E-FF2B-4559-BC3E-1ABA6A2DEBF3}" type="datetimeFigureOut">
              <a:rPr lang="en-US" smtClean="0"/>
              <a:pPr/>
              <a:t>7/10/2024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13A94-3E52-42E0-86F6-E14B5BD6365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AF52E-FF2B-4559-BC3E-1ABA6A2DEBF3}" type="datetimeFigureOut">
              <a:rPr lang="en-US" smtClean="0"/>
              <a:pPr/>
              <a:t>7/10/2024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13A94-3E52-42E0-86F6-E14B5BD6365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AF52E-FF2B-4559-BC3E-1ABA6A2DEBF3}" type="datetimeFigureOut">
              <a:rPr lang="en-US" smtClean="0"/>
              <a:pPr/>
              <a:t>7/10/2024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13A94-3E52-42E0-86F6-E14B5BD6365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AF52E-FF2B-4559-BC3E-1ABA6A2DEBF3}" type="datetimeFigureOut">
              <a:rPr lang="en-US" smtClean="0"/>
              <a:pPr/>
              <a:t>7/10/2024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13A94-3E52-42E0-86F6-E14B5BD6365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AF52E-FF2B-4559-BC3E-1ABA6A2DEBF3}" type="datetimeFigureOut">
              <a:rPr lang="en-US" smtClean="0"/>
              <a:pPr/>
              <a:t>7/10/2024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13A94-3E52-42E0-86F6-E14B5BD6365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5AF52E-FF2B-4559-BC3E-1ABA6A2DEBF3}" type="datetimeFigureOut">
              <a:rPr lang="en-US" smtClean="0"/>
              <a:pPr/>
              <a:t>7/10/2024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513A94-3E52-42E0-86F6-E14B5BD6365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png"/><Relationship Id="rId10" Type="http://schemas.openxmlformats.org/officeDocument/2006/relationships/image" Target="../media/image8.jpeg"/><Relationship Id="rId4" Type="http://schemas.openxmlformats.org/officeDocument/2006/relationships/image" Target="../media/image2.png"/><Relationship Id="rId9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3" name="Rectangle 9"/>
          <p:cNvSpPr>
            <a:spLocks noChangeArrowheads="1"/>
          </p:cNvSpPr>
          <p:nvPr/>
        </p:nvSpPr>
        <p:spPr bwMode="auto">
          <a:xfrm>
            <a:off x="0" y="2114550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Times New Roman" pitchFamily="18" charset="0"/>
              </a:rPr>
              <a:t>  </a:t>
            </a: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274" name="Rectangle 10"/>
          <p:cNvSpPr>
            <a:spLocks noChangeArrowheads="1"/>
          </p:cNvSpPr>
          <p:nvPr/>
        </p:nvSpPr>
        <p:spPr bwMode="auto">
          <a:xfrm>
            <a:off x="0" y="3771900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Times New Roman" pitchFamily="18" charset="0"/>
              </a:rPr>
              <a:t>  </a:t>
            </a: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275" name="Rectangle 11"/>
          <p:cNvSpPr>
            <a:spLocks noChangeArrowheads="1"/>
          </p:cNvSpPr>
          <p:nvPr/>
        </p:nvSpPr>
        <p:spPr bwMode="auto">
          <a:xfrm>
            <a:off x="0" y="5438775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sz="5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Times New Roman" pitchFamily="18" charset="0"/>
              </a:rPr>
            </a:br>
            <a:br>
              <a:rPr kumimoji="0" lang="en-US" sz="5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Times New Roman" pitchFamily="18" charset="0"/>
              </a:rPr>
            </a:b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276" name="Rectangle 12"/>
          <p:cNvSpPr>
            <a:spLocks noChangeArrowheads="1"/>
          </p:cNvSpPr>
          <p:nvPr/>
        </p:nvSpPr>
        <p:spPr bwMode="auto">
          <a:xfrm>
            <a:off x="0" y="7096125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Times New Roman" pitchFamily="18" charset="0"/>
              </a:rPr>
              <a:t>  </a:t>
            </a: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277" name="Rectangle 13"/>
          <p:cNvSpPr>
            <a:spLocks noChangeArrowheads="1"/>
          </p:cNvSpPr>
          <p:nvPr/>
        </p:nvSpPr>
        <p:spPr bwMode="auto">
          <a:xfrm>
            <a:off x="0" y="8753475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Times New Roman" pitchFamily="18" charset="0"/>
              </a:rPr>
              <a:t>  </a:t>
            </a: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278" name="Rectangle 14"/>
          <p:cNvSpPr>
            <a:spLocks noChangeArrowheads="1"/>
          </p:cNvSpPr>
          <p:nvPr/>
        </p:nvSpPr>
        <p:spPr bwMode="auto">
          <a:xfrm>
            <a:off x="0" y="10410825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0" name="Rectangle 1"/>
          <p:cNvSpPr>
            <a:spLocks noChangeArrowheads="1"/>
          </p:cNvSpPr>
          <p:nvPr/>
        </p:nvSpPr>
        <p:spPr bwMode="auto">
          <a:xfrm>
            <a:off x="117293" y="178742"/>
            <a:ext cx="353250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rgbClr val="735945"/>
                </a:solidFill>
                <a:latin typeface="Cambria Math" pitchFamily="18" charset="0"/>
                <a:ea typeface="Cambria Math" pitchFamily="18" charset="0"/>
                <a:cs typeface="TimesNewRomanPSMT"/>
              </a:rPr>
              <a:t>Catamaran West - </a:t>
            </a:r>
            <a:r>
              <a:rPr lang="en-US" sz="2400" dirty="0" err="1">
                <a:solidFill>
                  <a:srgbClr val="735945"/>
                </a:solidFill>
                <a:latin typeface="Cambria Math" pitchFamily="18" charset="0"/>
                <a:ea typeface="Cambria Math" pitchFamily="18" charset="0"/>
                <a:cs typeface="TimesNewRomanPSMT"/>
              </a:rPr>
              <a:t>Oceane</a:t>
            </a:r>
            <a:endParaRPr lang="en-US" sz="2400" dirty="0">
              <a:solidFill>
                <a:srgbClr val="735945"/>
              </a:solidFill>
              <a:latin typeface="Cambria Math" pitchFamily="18" charset="0"/>
              <a:ea typeface="Cambria Math" pitchFamily="18" charset="0"/>
              <a:cs typeface="TimesNewRomanPSMT"/>
            </a:endParaRPr>
          </a:p>
        </p:txBody>
      </p:sp>
      <p:pic>
        <p:nvPicPr>
          <p:cNvPr id="64" name="Picture 63" descr="templat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69134" y="8617668"/>
            <a:ext cx="1219198" cy="1357465"/>
          </a:xfrm>
          <a:prstGeom prst="rect">
            <a:avLst/>
          </a:prstGeom>
        </p:spPr>
      </p:pic>
      <p:sp>
        <p:nvSpPr>
          <p:cNvPr id="66" name="Rectangle 65"/>
          <p:cNvSpPr/>
          <p:nvPr/>
        </p:nvSpPr>
        <p:spPr>
          <a:xfrm>
            <a:off x="2590800" y="9591786"/>
            <a:ext cx="1380506" cy="2380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900" dirty="0">
                <a:solidFill>
                  <a:srgbClr val="735945"/>
                </a:solidFill>
                <a:latin typeface="Cambria Math" pitchFamily="18" charset="0"/>
                <a:ea typeface="Cambria Math" pitchFamily="18" charset="0"/>
                <a:cs typeface="TimesNewRomanPSMT"/>
              </a:rPr>
              <a:t>www.emotionsdmc.com</a:t>
            </a:r>
          </a:p>
        </p:txBody>
      </p:sp>
      <p:pic>
        <p:nvPicPr>
          <p:cNvPr id="67" name="Picture 66" descr="LOGO-FINAL-EMOTION-1000px (2)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809391" y="228199"/>
            <a:ext cx="1676400" cy="410585"/>
          </a:xfrm>
          <a:prstGeom prst="rect">
            <a:avLst/>
          </a:prstGeom>
        </p:spPr>
      </p:pic>
      <p:sp>
        <p:nvSpPr>
          <p:cNvPr id="85" name="Rectangle 84"/>
          <p:cNvSpPr/>
          <p:nvPr/>
        </p:nvSpPr>
        <p:spPr>
          <a:xfrm>
            <a:off x="228601" y="5758108"/>
            <a:ext cx="6395424" cy="12089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sz="1200" b="1" dirty="0">
                <a:solidFill>
                  <a:srgbClr val="735945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An unforgettable experience is awaiting you in our magnificent multicolored lagoons. You’ll navigate around our coasts in comfortable catamarans.</a:t>
            </a:r>
            <a:endParaRPr lang="en-GB" sz="1200" b="1" dirty="0">
              <a:solidFill>
                <a:srgbClr val="735945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algn="just"/>
            <a:r>
              <a:rPr lang="en-US" sz="1200" dirty="0">
                <a:solidFill>
                  <a:srgbClr val="735945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Navigate along the west coast, encounter dolphins and discover our marine fauna. Have a relaxing sunbath while the crew prepares your BBQ lunch.</a:t>
            </a:r>
            <a:endParaRPr lang="en-GB" sz="1200" dirty="0">
              <a:solidFill>
                <a:srgbClr val="735945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endParaRPr lang="en-US" sz="1200" b="1" dirty="0">
              <a:solidFill>
                <a:srgbClr val="735945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graphicFrame>
        <p:nvGraphicFramePr>
          <p:cNvPr id="22" name="Table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5926641"/>
              </p:ext>
            </p:extLst>
          </p:nvPr>
        </p:nvGraphicFramePr>
        <p:xfrm>
          <a:off x="266081" y="6959391"/>
          <a:ext cx="6357944" cy="222504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1529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355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932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1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kern="1200" dirty="0">
                          <a:solidFill>
                            <a:srgbClr val="735945"/>
                          </a:solidFill>
                          <a:latin typeface="Cambria Math" pitchFamily="18" charset="0"/>
                          <a:ea typeface="Cambria Math" pitchFamily="18" charset="0"/>
                          <a:cs typeface="+mn-cs"/>
                        </a:rPr>
                        <a:t>Location</a:t>
                      </a:r>
                    </a:p>
                  </a:txBody>
                  <a:tcPr anchor="ctr">
                    <a:solidFill>
                      <a:srgbClr val="ECD8C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kern="1200" dirty="0">
                          <a:solidFill>
                            <a:srgbClr val="735945"/>
                          </a:solidFill>
                          <a:latin typeface="Cambria Math" pitchFamily="18" charset="0"/>
                          <a:ea typeface="Cambria Math" pitchFamily="18" charset="0"/>
                          <a:cs typeface="+mn-cs"/>
                        </a:rPr>
                        <a:t>West coast of  Mauritius</a:t>
                      </a:r>
                    </a:p>
                  </a:txBody>
                  <a:tcPr anchor="ctr">
                    <a:solidFill>
                      <a:srgbClr val="ECD8C2"/>
                    </a:solidFill>
                  </a:tcPr>
                </a:tc>
                <a:tc rowSpan="6"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900" b="0" kern="1200" dirty="0">
                        <a:solidFill>
                          <a:srgbClr val="735945"/>
                        </a:solidFill>
                        <a:latin typeface="Cambria Math" pitchFamily="18" charset="0"/>
                        <a:ea typeface="Cambria Math" pitchFamily="18" charset="0"/>
                        <a:cs typeface="+mn-cs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1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>
                          <a:solidFill>
                            <a:srgbClr val="735945"/>
                          </a:solidFill>
                          <a:latin typeface="Cambria Math" pitchFamily="18" charset="0"/>
                          <a:ea typeface="Cambria Math" pitchFamily="18" charset="0"/>
                          <a:cs typeface="+mn-cs"/>
                        </a:rPr>
                        <a:t>Minimum age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1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>
                          <a:solidFill>
                            <a:srgbClr val="735945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3 years old</a:t>
                      </a:r>
                    </a:p>
                  </a:txBody>
                  <a:tcPr anchor="ctr"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 sz="900" dirty="0">
                        <a:solidFill>
                          <a:srgbClr val="735945"/>
                        </a:solidFill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1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>
                          <a:solidFill>
                            <a:srgbClr val="735945"/>
                          </a:solidFill>
                          <a:latin typeface="Cambria Math" pitchFamily="18" charset="0"/>
                          <a:ea typeface="Cambria Math" pitchFamily="18" charset="0"/>
                          <a:cs typeface="+mn-cs"/>
                        </a:rPr>
                        <a:t>Operating days</a:t>
                      </a:r>
                    </a:p>
                  </a:txBody>
                  <a:tcPr anchor="ctr">
                    <a:solidFill>
                      <a:srgbClr val="ECD8C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>
                          <a:solidFill>
                            <a:srgbClr val="735945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Everyday</a:t>
                      </a:r>
                    </a:p>
                  </a:txBody>
                  <a:tcPr anchor="ctr">
                    <a:solidFill>
                      <a:srgbClr val="ECD8C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sz="900" dirty="0">
                        <a:solidFill>
                          <a:srgbClr val="735945"/>
                        </a:solidFill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anchor="ctr">
                    <a:solidFill>
                      <a:srgbClr val="ECD8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1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>
                          <a:solidFill>
                            <a:srgbClr val="735945"/>
                          </a:solidFill>
                          <a:latin typeface="Cambria Math" pitchFamily="18" charset="0"/>
                          <a:ea typeface="Cambria Math" pitchFamily="18" charset="0"/>
                          <a:cs typeface="+mn-cs"/>
                        </a:rPr>
                        <a:t>Activity Time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1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>
                          <a:solidFill>
                            <a:srgbClr val="735945"/>
                          </a:solidFill>
                          <a:latin typeface="Cambria Math" pitchFamily="18" charset="0"/>
                          <a:ea typeface="Cambria Math" pitchFamily="18" charset="0"/>
                          <a:cs typeface="+mn-cs"/>
                        </a:rPr>
                        <a:t>Approximately from 09:00 to 15:30</a:t>
                      </a:r>
                    </a:p>
                  </a:txBody>
                  <a:tcPr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900" kern="1200" dirty="0">
                        <a:solidFill>
                          <a:srgbClr val="735945"/>
                        </a:solidFill>
                        <a:latin typeface="Cambria Math" pitchFamily="18" charset="0"/>
                        <a:ea typeface="Cambria Math" pitchFamily="18" charset="0"/>
                        <a:cs typeface="+mn-cs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1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>
                          <a:solidFill>
                            <a:srgbClr val="735945"/>
                          </a:solidFill>
                          <a:latin typeface="Cambria Math" pitchFamily="18" charset="0"/>
                          <a:ea typeface="Cambria Math" pitchFamily="18" charset="0"/>
                          <a:cs typeface="+mn-cs"/>
                        </a:rPr>
                        <a:t>Transportation</a:t>
                      </a:r>
                    </a:p>
                  </a:txBody>
                  <a:tcPr anchor="ctr">
                    <a:solidFill>
                      <a:srgbClr val="ECD8C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>
                          <a:solidFill>
                            <a:srgbClr val="735945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Included in cost of excursion </a:t>
                      </a:r>
                    </a:p>
                  </a:txBody>
                  <a:tcPr anchor="ctr">
                    <a:solidFill>
                      <a:srgbClr val="ECD8C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sz="900" dirty="0">
                        <a:solidFill>
                          <a:srgbClr val="735945"/>
                        </a:solidFill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anchor="ctr">
                    <a:solidFill>
                      <a:srgbClr val="ECD8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1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>
                          <a:solidFill>
                            <a:srgbClr val="735945"/>
                          </a:solidFill>
                          <a:latin typeface="Cambria Math" pitchFamily="18" charset="0"/>
                          <a:ea typeface="Cambria Math" pitchFamily="18" charset="0"/>
                          <a:cs typeface="+mn-cs"/>
                        </a:rPr>
                        <a:t>Lunch 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1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>
                          <a:solidFill>
                            <a:srgbClr val="735945"/>
                          </a:solidFill>
                          <a:latin typeface="Cambria Math" pitchFamily="18" charset="0"/>
                          <a:ea typeface="Cambria Math" pitchFamily="18" charset="0"/>
                          <a:cs typeface="+mn-cs"/>
                        </a:rPr>
                        <a:t>Included in cost of excursion</a:t>
                      </a:r>
                    </a:p>
                  </a:txBody>
                  <a:tcPr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kern="1200" dirty="0">
                        <a:solidFill>
                          <a:srgbClr val="735945"/>
                        </a:solidFill>
                        <a:latin typeface="Cambria Math" pitchFamily="18" charset="0"/>
                        <a:ea typeface="Cambria Math" pitchFamily="18" charset="0"/>
                        <a:cs typeface="+mn-cs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7" name="Picture 16">
            <a:extLst>
              <a:ext uri="{FF2B5EF4-FFF2-40B4-BE49-F238E27FC236}">
                <a16:creationId xmlns:a16="http://schemas.microsoft.com/office/drawing/2014/main" id="{98357E2E-C5B9-4727-86ED-F0B95515A14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6919" y="7225222"/>
            <a:ext cx="1548872" cy="178656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36FA8A2-9650-4595-90E0-6AB1CDDCEDB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39" r="9810"/>
          <a:stretch/>
        </p:blipFill>
        <p:spPr>
          <a:xfrm>
            <a:off x="2306098" y="3964670"/>
            <a:ext cx="2286000" cy="160236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67A83AA-6606-4740-A13E-DC19D4F05A00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86" t="10391"/>
          <a:stretch/>
        </p:blipFill>
        <p:spPr>
          <a:xfrm>
            <a:off x="4671157" y="2441060"/>
            <a:ext cx="1941103" cy="1457107"/>
          </a:xfrm>
          <a:prstGeom prst="rect">
            <a:avLst/>
          </a:prstGeom>
        </p:spPr>
      </p:pic>
      <p:pic>
        <p:nvPicPr>
          <p:cNvPr id="28" name="Picture 27" descr="http://www.oceane.mu/images-oceane-cruises-catamaran-mauritius/gallery/people/people-21.jpg">
            <a:extLst>
              <a:ext uri="{FF2B5EF4-FFF2-40B4-BE49-F238E27FC236}">
                <a16:creationId xmlns:a16="http://schemas.microsoft.com/office/drawing/2014/main" id="{4F3AC2ED-16E1-42E0-BB4B-AFCD91678DA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/>
          <a:srcRect t="29339" r="36919" b="30126"/>
          <a:stretch/>
        </p:blipFill>
        <p:spPr bwMode="auto">
          <a:xfrm>
            <a:off x="4671157" y="914400"/>
            <a:ext cx="1935286" cy="1429347"/>
          </a:xfrm>
          <a:prstGeom prst="rect">
            <a:avLst/>
          </a:prstGeom>
          <a:noFill/>
        </p:spPr>
      </p:pic>
      <p:pic>
        <p:nvPicPr>
          <p:cNvPr id="30" name="Picture 29" descr="http://www.oceane.mu/images-oceane-cruises-catamaran-mauritius/gallery/people/people-22.jpg">
            <a:extLst>
              <a:ext uri="{FF2B5EF4-FFF2-40B4-BE49-F238E27FC236}">
                <a16:creationId xmlns:a16="http://schemas.microsoft.com/office/drawing/2014/main" id="{90BA6DC8-E868-4877-98BF-3E6D1694BE0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/>
          <a:srcRect l="10193" t="6047" r="11949" b="25239"/>
          <a:stretch/>
        </p:blipFill>
        <p:spPr bwMode="auto">
          <a:xfrm>
            <a:off x="266082" y="3962020"/>
            <a:ext cx="1960958" cy="1605010"/>
          </a:xfrm>
          <a:prstGeom prst="rect">
            <a:avLst/>
          </a:prstGeom>
          <a:noFill/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04"/>
          <a:stretch/>
        </p:blipFill>
        <p:spPr>
          <a:xfrm>
            <a:off x="4671156" y="3969196"/>
            <a:ext cx="1952871" cy="1598793"/>
          </a:xfrm>
          <a:prstGeom prst="rect">
            <a:avLst/>
          </a:prstGeom>
        </p:spPr>
      </p:pic>
      <p:pic>
        <p:nvPicPr>
          <p:cNvPr id="1028" name="Picture 4" descr="Y:\Rates 2018 - 2019 - William\PICTURES\- Main Photos\4. Suppliers\Sea Activities\Easterlies\DSC_2362 copy2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28600" y="914400"/>
            <a:ext cx="4371313" cy="2971800"/>
          </a:xfrm>
          <a:prstGeom prst="rect">
            <a:avLst/>
          </a:prstGeom>
          <a:noFill/>
        </p:spPr>
      </p:pic>
      <p:sp>
        <p:nvSpPr>
          <p:cNvPr id="21" name="Oval 20">
            <a:extLst>
              <a:ext uri="{FF2B5EF4-FFF2-40B4-BE49-F238E27FC236}">
                <a16:creationId xmlns:a16="http://schemas.microsoft.com/office/drawing/2014/main" id="{2553015E-0207-4AE3-9A65-2B4F5CC6C6B8}"/>
              </a:ext>
            </a:extLst>
          </p:cNvPr>
          <p:cNvSpPr/>
          <p:nvPr/>
        </p:nvSpPr>
        <p:spPr>
          <a:xfrm>
            <a:off x="4953000" y="8458200"/>
            <a:ext cx="76200" cy="76192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2553015E-0207-4AE3-9A65-2B4F5CC6C6B8}"/>
              </a:ext>
            </a:extLst>
          </p:cNvPr>
          <p:cNvSpPr/>
          <p:nvPr/>
        </p:nvSpPr>
        <p:spPr>
          <a:xfrm>
            <a:off x="4876800" y="8576642"/>
            <a:ext cx="76200" cy="76192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3" name="Rectangle 9"/>
          <p:cNvSpPr>
            <a:spLocks noChangeArrowheads="1"/>
          </p:cNvSpPr>
          <p:nvPr/>
        </p:nvSpPr>
        <p:spPr bwMode="auto">
          <a:xfrm>
            <a:off x="0" y="2114550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Times New Roman" pitchFamily="18" charset="0"/>
              </a:rPr>
              <a:t>  </a:t>
            </a: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274" name="Rectangle 10"/>
          <p:cNvSpPr>
            <a:spLocks noChangeArrowheads="1"/>
          </p:cNvSpPr>
          <p:nvPr/>
        </p:nvSpPr>
        <p:spPr bwMode="auto">
          <a:xfrm>
            <a:off x="0" y="3771900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Times New Roman" pitchFamily="18" charset="0"/>
              </a:rPr>
              <a:t>  </a:t>
            </a: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275" name="Rectangle 11"/>
          <p:cNvSpPr>
            <a:spLocks noChangeArrowheads="1"/>
          </p:cNvSpPr>
          <p:nvPr/>
        </p:nvSpPr>
        <p:spPr bwMode="auto">
          <a:xfrm>
            <a:off x="0" y="5438775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sz="5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Times New Roman" pitchFamily="18" charset="0"/>
              </a:rPr>
            </a:br>
            <a:br>
              <a:rPr kumimoji="0" lang="en-US" sz="5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Times New Roman" pitchFamily="18" charset="0"/>
              </a:rPr>
            </a:b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276" name="Rectangle 12"/>
          <p:cNvSpPr>
            <a:spLocks noChangeArrowheads="1"/>
          </p:cNvSpPr>
          <p:nvPr/>
        </p:nvSpPr>
        <p:spPr bwMode="auto">
          <a:xfrm>
            <a:off x="0" y="7096125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Times New Roman" pitchFamily="18" charset="0"/>
              </a:rPr>
              <a:t>  </a:t>
            </a: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277" name="Rectangle 13"/>
          <p:cNvSpPr>
            <a:spLocks noChangeArrowheads="1"/>
          </p:cNvSpPr>
          <p:nvPr/>
        </p:nvSpPr>
        <p:spPr bwMode="auto">
          <a:xfrm>
            <a:off x="0" y="8753475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Times New Roman" pitchFamily="18" charset="0"/>
              </a:rPr>
              <a:t>  </a:t>
            </a: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278" name="Rectangle 14"/>
          <p:cNvSpPr>
            <a:spLocks noChangeArrowheads="1"/>
          </p:cNvSpPr>
          <p:nvPr/>
        </p:nvSpPr>
        <p:spPr bwMode="auto">
          <a:xfrm>
            <a:off x="0" y="10410825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4" name="Picture 63" descr="templat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69134" y="8617668"/>
            <a:ext cx="1219198" cy="1357465"/>
          </a:xfrm>
          <a:prstGeom prst="rect">
            <a:avLst/>
          </a:prstGeom>
        </p:spPr>
      </p:pic>
      <p:sp>
        <p:nvSpPr>
          <p:cNvPr id="66" name="Rectangle 65"/>
          <p:cNvSpPr/>
          <p:nvPr/>
        </p:nvSpPr>
        <p:spPr>
          <a:xfrm>
            <a:off x="2590800" y="9591786"/>
            <a:ext cx="1380506" cy="2380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900" dirty="0">
                <a:solidFill>
                  <a:srgbClr val="735945"/>
                </a:solidFill>
                <a:latin typeface="Cambria Math" pitchFamily="18" charset="0"/>
                <a:ea typeface="Cambria Math" pitchFamily="18" charset="0"/>
                <a:cs typeface="TimesNewRomanPSMT"/>
              </a:rPr>
              <a:t>www.emotionsdmc.com</a:t>
            </a:r>
          </a:p>
        </p:txBody>
      </p:sp>
      <p:pic>
        <p:nvPicPr>
          <p:cNvPr id="67" name="Picture 66" descr="LOGO-FINAL-EMOTION-1000px (2)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810117" y="184149"/>
            <a:ext cx="1676400" cy="41058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48461BE-5B64-46B6-8B69-76F39425C43B}"/>
              </a:ext>
            </a:extLst>
          </p:cNvPr>
          <p:cNvSpPr/>
          <p:nvPr/>
        </p:nvSpPr>
        <p:spPr>
          <a:xfrm>
            <a:off x="376571" y="761287"/>
            <a:ext cx="6115034" cy="88177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en-US" sz="1400" b="1" dirty="0">
                <a:solidFill>
                  <a:srgbClr val="EE7D3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itchFamily="18" charset="0"/>
              </a:rPr>
              <a:t>ITINERARY</a:t>
            </a:r>
          </a:p>
          <a:p>
            <a:pPr algn="just">
              <a:lnSpc>
                <a:spcPct val="115000"/>
              </a:lnSpc>
            </a:pPr>
            <a:endParaRPr lang="en-US" sz="1400" b="1" dirty="0">
              <a:solidFill>
                <a:srgbClr val="EE7D31"/>
              </a:solidFill>
              <a:latin typeface="Cambria Math" panose="02040503050406030204" pitchFamily="18" charset="0"/>
              <a:ea typeface="Cambria Math" panose="02040503050406030204" pitchFamily="18" charset="0"/>
              <a:cs typeface="Times New Roman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en-US" sz="1400" dirty="0">
                <a:solidFill>
                  <a:srgbClr val="735945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09:00 - Embark at </a:t>
            </a:r>
            <a:r>
              <a:rPr lang="en-US" sz="1400" dirty="0" err="1">
                <a:solidFill>
                  <a:srgbClr val="735945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L’Estuaire</a:t>
            </a:r>
            <a:r>
              <a:rPr lang="en-US" sz="1400" dirty="0">
                <a:solidFill>
                  <a:srgbClr val="735945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- La </a:t>
            </a:r>
            <a:r>
              <a:rPr lang="en-US" sz="1400" dirty="0" err="1">
                <a:solidFill>
                  <a:srgbClr val="735945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Balise</a:t>
            </a:r>
            <a:r>
              <a:rPr lang="en-US" sz="1400" dirty="0">
                <a:solidFill>
                  <a:srgbClr val="735945"/>
                </a:solidFill>
                <a:latin typeface="Cambria Math" pitchFamily="18" charset="0"/>
                <a:ea typeface="Cambria Math" pitchFamily="18" charset="0"/>
              </a:rPr>
              <a:t> Marina, Black River</a:t>
            </a:r>
          </a:p>
          <a:p>
            <a:pPr algn="just">
              <a:lnSpc>
                <a:spcPct val="115000"/>
              </a:lnSpc>
            </a:pPr>
            <a:r>
              <a:rPr lang="en-US" sz="1400" dirty="0">
                <a:solidFill>
                  <a:srgbClr val="735945"/>
                </a:solidFill>
                <a:latin typeface="Cambria Math" pitchFamily="18" charset="0"/>
                <a:ea typeface="Cambria Math" pitchFamily="18" charset="0"/>
              </a:rPr>
              <a:t>Dolphin Watch – Watch bottle-nosed or spinner dolphins</a:t>
            </a:r>
          </a:p>
          <a:p>
            <a:pPr algn="just">
              <a:lnSpc>
                <a:spcPct val="115000"/>
              </a:lnSpc>
            </a:pPr>
            <a:r>
              <a:rPr lang="en-US" sz="1400" dirty="0">
                <a:solidFill>
                  <a:srgbClr val="735945"/>
                </a:solidFill>
                <a:latin typeface="Cambria Math" pitchFamily="18" charset="0"/>
                <a:ea typeface="Cambria Math" pitchFamily="18" charset="0"/>
              </a:rPr>
              <a:t>Snorkeling and Swimming – Discover the underwater marine life </a:t>
            </a:r>
          </a:p>
          <a:p>
            <a:pPr algn="just">
              <a:lnSpc>
                <a:spcPct val="115000"/>
              </a:lnSpc>
            </a:pPr>
            <a:r>
              <a:rPr lang="en-US" sz="1400" dirty="0">
                <a:solidFill>
                  <a:srgbClr val="735945"/>
                </a:solidFill>
                <a:latin typeface="Cambria Math" pitchFamily="18" charset="0"/>
                <a:ea typeface="Cambria Math" pitchFamily="18" charset="0"/>
              </a:rPr>
              <a:t>BBQ Lunch &amp; Drinks – Enjoy a succulent BBQ on board</a:t>
            </a:r>
          </a:p>
          <a:p>
            <a:pPr algn="just">
              <a:lnSpc>
                <a:spcPct val="115000"/>
              </a:lnSpc>
            </a:pPr>
            <a:r>
              <a:rPr lang="en-US" sz="1400" dirty="0">
                <a:solidFill>
                  <a:srgbClr val="735945"/>
                </a:solidFill>
                <a:latin typeface="Cambria Math" pitchFamily="18" charset="0"/>
                <a:ea typeface="Cambria Math" pitchFamily="18" charset="0"/>
              </a:rPr>
              <a:t>Visit Ile Aux </a:t>
            </a:r>
            <a:r>
              <a:rPr lang="en-US" sz="1400" dirty="0" err="1">
                <a:solidFill>
                  <a:srgbClr val="735945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Benitiers</a:t>
            </a:r>
            <a:r>
              <a:rPr lang="en-US" sz="1400" dirty="0">
                <a:solidFill>
                  <a:srgbClr val="735945"/>
                </a:solidFill>
                <a:latin typeface="Cambria Math" pitchFamily="18" charset="0"/>
                <a:ea typeface="Cambria Math" pitchFamily="18" charset="0"/>
              </a:rPr>
              <a:t> – Time for a tan</a:t>
            </a:r>
          </a:p>
          <a:p>
            <a:pPr algn="just">
              <a:lnSpc>
                <a:spcPct val="115000"/>
              </a:lnSpc>
            </a:pPr>
            <a:r>
              <a:rPr lang="en-US" sz="1400" dirty="0">
                <a:solidFill>
                  <a:srgbClr val="735945"/>
                </a:solidFill>
                <a:latin typeface="Cambria Math" pitchFamily="18" charset="0"/>
                <a:ea typeface="Cambria Math" pitchFamily="18" charset="0"/>
              </a:rPr>
              <a:t>15:30 </a:t>
            </a:r>
            <a:r>
              <a:rPr lang="mr-IN" sz="1400" dirty="0">
                <a:solidFill>
                  <a:srgbClr val="735945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–</a:t>
            </a:r>
            <a:r>
              <a:rPr lang="en-US" sz="1400" dirty="0">
                <a:solidFill>
                  <a:srgbClr val="735945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Back to Black River</a:t>
            </a:r>
          </a:p>
          <a:p>
            <a:pPr lvl="0" algn="just">
              <a:lnSpc>
                <a:spcPct val="115000"/>
              </a:lnSpc>
              <a:defRPr/>
            </a:pPr>
            <a:endParaRPr lang="en-US" sz="1400" dirty="0">
              <a:solidFill>
                <a:srgbClr val="735945"/>
              </a:solidFill>
              <a:latin typeface="Cambria Math" panose="02040503050406030204" pitchFamily="18" charset="0"/>
              <a:ea typeface="Cambria Math" panose="02040503050406030204" pitchFamily="18" charset="0"/>
              <a:cs typeface="Times New Roman" pitchFamily="18" charset="0"/>
            </a:endParaRPr>
          </a:p>
          <a:p>
            <a:pPr lvl="0" algn="just">
              <a:lnSpc>
                <a:spcPct val="115000"/>
              </a:lnSpc>
              <a:defRPr/>
            </a:pPr>
            <a:r>
              <a:rPr lang="en-US" sz="1400" b="1" dirty="0">
                <a:solidFill>
                  <a:srgbClr val="EE7D3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itchFamily="18" charset="0"/>
              </a:rPr>
              <a:t>LUNCH MENU – Standard BBQ Lunch and drinks</a:t>
            </a:r>
          </a:p>
          <a:p>
            <a:pPr algn="just"/>
            <a:r>
              <a:rPr lang="fr-FR" sz="1400" b="1" i="0" u="none" strike="noStrike" baseline="0" dirty="0">
                <a:solidFill>
                  <a:srgbClr val="735945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FOOD: </a:t>
            </a:r>
            <a:r>
              <a:rPr lang="fr-FR" sz="1400" b="0" i="0" u="none" strike="noStrike" baseline="0" dirty="0">
                <a:solidFill>
                  <a:srgbClr val="735945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BBQ Chicken &amp; Fish, </a:t>
            </a:r>
            <a:r>
              <a:rPr lang="fr-FR" sz="1400" b="0" i="0" u="none" strike="noStrike" baseline="0" dirty="0" err="1">
                <a:solidFill>
                  <a:srgbClr val="735945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Garlic</a:t>
            </a:r>
            <a:r>
              <a:rPr lang="fr-FR" sz="1400" b="0" i="0" u="none" strike="noStrike" baseline="0" dirty="0">
                <a:solidFill>
                  <a:srgbClr val="735945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fr-FR" sz="1400" b="0" i="0" u="none" strike="noStrike" baseline="0" dirty="0" err="1">
                <a:solidFill>
                  <a:srgbClr val="735945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bread</a:t>
            </a:r>
            <a:r>
              <a:rPr lang="fr-FR" sz="1400" b="0" i="0" u="none" strike="noStrike" baseline="0" dirty="0">
                <a:solidFill>
                  <a:srgbClr val="735945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, </a:t>
            </a:r>
            <a:r>
              <a:rPr lang="en-GB" sz="1400" dirty="0">
                <a:solidFill>
                  <a:srgbClr val="735945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Pasta Salad, </a:t>
            </a:r>
            <a:r>
              <a:rPr lang="en-GB" sz="1400" dirty="0" err="1">
                <a:solidFill>
                  <a:srgbClr val="735945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Chayotte</a:t>
            </a:r>
            <a:r>
              <a:rPr lang="en-GB" sz="1400" dirty="0">
                <a:solidFill>
                  <a:srgbClr val="735945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(</a:t>
            </a:r>
            <a:r>
              <a:rPr lang="en-GB" sz="1400" dirty="0" err="1">
                <a:solidFill>
                  <a:srgbClr val="735945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chouchou</a:t>
            </a:r>
            <a:r>
              <a:rPr lang="en-GB" sz="1400" dirty="0">
                <a:solidFill>
                  <a:srgbClr val="735945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) salad, sautéed eggplant with garlic, a platter of English cucumber, papaya, cabbage, pineapple, raisins, seasonal tropical dessert served on board</a:t>
            </a:r>
            <a:endParaRPr lang="en-US" sz="1400" b="0" i="0" u="none" strike="noStrike" baseline="0" dirty="0">
              <a:solidFill>
                <a:srgbClr val="735945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algn="just"/>
            <a:r>
              <a:rPr lang="en-US" sz="1400" b="1" dirty="0">
                <a:solidFill>
                  <a:srgbClr val="735945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DRINKS: </a:t>
            </a:r>
            <a:r>
              <a:rPr lang="en-US" sz="1400" b="0" i="0" u="none" strike="noStrike" baseline="0" dirty="0">
                <a:solidFill>
                  <a:srgbClr val="735945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Local rum &amp; local beers, local wine, </a:t>
            </a:r>
            <a:r>
              <a:rPr lang="en-US" sz="1400" b="0" i="0" u="none" strike="noStrike" baseline="0" dirty="0" err="1">
                <a:solidFill>
                  <a:srgbClr val="735945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lakour</a:t>
            </a:r>
            <a:r>
              <a:rPr lang="en-US" sz="1400" b="0" i="0" u="none" strike="noStrike" baseline="0" dirty="0">
                <a:solidFill>
                  <a:srgbClr val="735945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fresh juices, soft drinks, water</a:t>
            </a:r>
            <a:endParaRPr lang="fr-FR" sz="1400" b="0" i="0" u="none" strike="noStrike" baseline="0" dirty="0">
              <a:solidFill>
                <a:srgbClr val="735945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algn="just"/>
            <a:endParaRPr lang="fr-FR" sz="1400" dirty="0">
              <a:solidFill>
                <a:srgbClr val="735945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algn="just"/>
            <a:r>
              <a:rPr lang="fr-FR" sz="1400" b="1" dirty="0">
                <a:solidFill>
                  <a:srgbClr val="735945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Note: Sharing basis </a:t>
            </a:r>
            <a:r>
              <a:rPr lang="fr-FR" sz="1400" b="1" dirty="0" err="1">
                <a:solidFill>
                  <a:srgbClr val="735945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does</a:t>
            </a:r>
            <a:r>
              <a:rPr lang="fr-FR" sz="1400" b="1" dirty="0">
                <a:solidFill>
                  <a:srgbClr val="735945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not </a:t>
            </a:r>
            <a:r>
              <a:rPr lang="fr-FR" sz="1400" b="1" dirty="0" err="1">
                <a:solidFill>
                  <a:srgbClr val="735945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include</a:t>
            </a:r>
            <a:r>
              <a:rPr lang="fr-FR" sz="1400" b="1" dirty="0">
                <a:solidFill>
                  <a:srgbClr val="735945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fr-FR" sz="1400" b="1" dirty="0" err="1">
                <a:solidFill>
                  <a:srgbClr val="735945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Lobster</a:t>
            </a:r>
            <a:r>
              <a:rPr lang="fr-FR" sz="1400" b="1" dirty="0">
                <a:solidFill>
                  <a:srgbClr val="735945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– no </a:t>
            </a:r>
            <a:r>
              <a:rPr lang="fr-FR" sz="1400" b="1" dirty="0" err="1">
                <a:solidFill>
                  <a:srgbClr val="735945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supplement</a:t>
            </a:r>
            <a:r>
              <a:rPr lang="fr-FR" sz="1400" b="1" dirty="0">
                <a:solidFill>
                  <a:srgbClr val="735945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fr-FR" sz="1400" b="1" dirty="0" err="1">
                <a:solidFill>
                  <a:srgbClr val="735945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is</a:t>
            </a:r>
            <a:r>
              <a:rPr lang="fr-FR" sz="1400" b="1" dirty="0">
                <a:solidFill>
                  <a:srgbClr val="735945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possible</a:t>
            </a:r>
            <a:endParaRPr lang="en-US" sz="1400" dirty="0">
              <a:solidFill>
                <a:srgbClr val="735945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marL="0" lvl="1" algn="just">
              <a:defRPr/>
            </a:pPr>
            <a:r>
              <a:rPr lang="en-US" sz="1400" b="1" dirty="0">
                <a:solidFill>
                  <a:srgbClr val="735945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Exclusivity Basis will include: Grilled Lobster, South African Wine and Sparkling wine</a:t>
            </a:r>
          </a:p>
          <a:p>
            <a:pPr algn="just"/>
            <a:endParaRPr lang="fr-FR" sz="1400" b="0" i="0" u="none" strike="noStrike" baseline="0" dirty="0">
              <a:solidFill>
                <a:srgbClr val="735945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algn="just"/>
            <a:endParaRPr lang="en-US" sz="1400" dirty="0">
              <a:solidFill>
                <a:srgbClr val="735945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algn="just">
              <a:defRPr/>
            </a:pPr>
            <a:r>
              <a:rPr lang="en-US" sz="1400" b="1" dirty="0">
                <a:solidFill>
                  <a:srgbClr val="EE7D3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itchFamily="18" charset="0"/>
              </a:rPr>
              <a:t>PRACTICAL INFORMATION</a:t>
            </a:r>
          </a:p>
          <a:p>
            <a:pPr algn="just">
              <a:buFont typeface="Arial" panose="020B0604020202020204" pitchFamily="34" charset="0"/>
              <a:buChar char="•"/>
              <a:defRPr/>
            </a:pPr>
            <a:r>
              <a:rPr lang="en-US" sz="1400" dirty="0">
                <a:solidFill>
                  <a:srgbClr val="735945"/>
                </a:solidFill>
                <a:latin typeface="Cambria Math" pitchFamily="18" charset="0"/>
                <a:ea typeface="Cambria Math" pitchFamily="18" charset="0"/>
                <a:cs typeface="TimesNewRomanPSMT"/>
              </a:rPr>
              <a:t>   Swimming Costume, Sun cream and towels are a must for this excursion</a:t>
            </a:r>
          </a:p>
          <a:p>
            <a:pPr marL="0" lvl="1" algn="just">
              <a:buFont typeface="Arial" pitchFamily="34" charset="0"/>
              <a:buChar char="•"/>
              <a:defRPr/>
            </a:pPr>
            <a:r>
              <a:rPr lang="en-US" sz="1400" dirty="0">
                <a:solidFill>
                  <a:srgbClr val="735945"/>
                </a:solidFill>
                <a:latin typeface="Cambria Math" pitchFamily="18" charset="0"/>
                <a:ea typeface="Cambria Math" pitchFamily="18" charset="0"/>
                <a:cs typeface="TimesNewRomanPSMT"/>
              </a:rPr>
              <a:t>   Itinerary might be slightly modified depending on weather and sea conditions</a:t>
            </a:r>
          </a:p>
          <a:p>
            <a:pPr marL="0" lvl="1" algn="just">
              <a:buFont typeface="Arial" pitchFamily="34" charset="0"/>
              <a:buChar char="•"/>
              <a:defRPr/>
            </a:pPr>
            <a:r>
              <a:rPr lang="en-US" sz="1400" dirty="0">
                <a:solidFill>
                  <a:srgbClr val="735945"/>
                </a:solidFill>
                <a:latin typeface="Cambria Math" pitchFamily="18" charset="0"/>
                <a:ea typeface="Cambria Math" pitchFamily="18" charset="0"/>
                <a:cs typeface="TimesNewRomanPSMT"/>
              </a:rPr>
              <a:t>   </a:t>
            </a:r>
            <a:r>
              <a:rPr lang="en-US" sz="1400" kern="1200" dirty="0">
                <a:solidFill>
                  <a:srgbClr val="735945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NewRomanPSMT"/>
              </a:rPr>
              <a:t>Snorkeling equipment except tubas will be provided on board in limited quantity. For sanitary reasons it is recommended to bring your own equipment.</a:t>
            </a:r>
          </a:p>
          <a:p>
            <a:pPr marL="0" lvl="1" algn="just">
              <a:defRPr/>
            </a:pPr>
            <a:endParaRPr lang="en-US" sz="1400" b="1" dirty="0">
              <a:solidFill>
                <a:srgbClr val="735945"/>
              </a:solidFill>
              <a:latin typeface="Cambria Math" pitchFamily="18" charset="0"/>
              <a:ea typeface="Cambria Math" pitchFamily="18" charset="0"/>
            </a:endParaRPr>
          </a:p>
          <a:p>
            <a:pPr marL="0" lvl="1" algn="just">
              <a:defRPr/>
            </a:pPr>
            <a:r>
              <a:rPr lang="en-US" sz="1400" b="1" dirty="0">
                <a:solidFill>
                  <a:srgbClr val="735945"/>
                </a:solidFill>
                <a:latin typeface="Cambria Math" pitchFamily="18" charset="0"/>
                <a:ea typeface="Cambria Math" pitchFamily="18" charset="0"/>
              </a:rPr>
              <a:t>EMBARKATION POINT &amp; TIME FOR SHARING TRANSFERS</a:t>
            </a:r>
          </a:p>
          <a:p>
            <a:pPr marL="0" lvl="1" algn="just">
              <a:defRPr/>
            </a:pPr>
            <a:endParaRPr lang="en-US" sz="1400" b="1" dirty="0">
              <a:solidFill>
                <a:srgbClr val="735945"/>
              </a:solidFill>
              <a:latin typeface="Cambria Math" pitchFamily="18" charset="0"/>
              <a:ea typeface="Cambria Math" pitchFamily="18" charset="0"/>
            </a:endParaRPr>
          </a:p>
          <a:p>
            <a:pPr marL="0" lvl="1" algn="just">
              <a:buFont typeface="Arial" pitchFamily="34" charset="0"/>
              <a:buChar char="•"/>
              <a:defRPr/>
            </a:pPr>
            <a:r>
              <a:rPr lang="en-US" sz="1400" dirty="0">
                <a:solidFill>
                  <a:srgbClr val="735945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Embarkation on the west coast is at La </a:t>
            </a:r>
            <a:r>
              <a:rPr lang="en-US" sz="1400" dirty="0" err="1">
                <a:solidFill>
                  <a:srgbClr val="735945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Balise</a:t>
            </a:r>
            <a:r>
              <a:rPr lang="en-US" sz="1400" dirty="0">
                <a:solidFill>
                  <a:srgbClr val="735945"/>
                </a:solidFill>
                <a:latin typeface="Cambria Math" pitchFamily="18" charset="0"/>
                <a:ea typeface="Cambria Math" pitchFamily="18" charset="0"/>
              </a:rPr>
              <a:t> Marina, Black River, starting at 09:00 am</a:t>
            </a:r>
          </a:p>
          <a:p>
            <a:pPr marL="0" lvl="1" algn="just">
              <a:buFont typeface="Arial" pitchFamily="34" charset="0"/>
              <a:buChar char="•"/>
              <a:defRPr/>
            </a:pPr>
            <a:r>
              <a:rPr lang="en-US" sz="1400" dirty="0">
                <a:solidFill>
                  <a:srgbClr val="735945"/>
                </a:solidFill>
                <a:latin typeface="Cambria Math" pitchFamily="18" charset="0"/>
                <a:ea typeface="Cambria Math" pitchFamily="18" charset="0"/>
              </a:rPr>
              <a:t>The departure is at 9:15 am</a:t>
            </a:r>
          </a:p>
          <a:p>
            <a:pPr marL="0" lvl="1" algn="just">
              <a:buFont typeface="Arial" pitchFamily="34" charset="0"/>
              <a:buChar char="•"/>
              <a:defRPr/>
            </a:pPr>
            <a:r>
              <a:rPr lang="en-US" sz="1400" b="1" dirty="0">
                <a:solidFill>
                  <a:srgbClr val="735945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West Coast Cruise sharing transfer:</a:t>
            </a:r>
          </a:p>
          <a:p>
            <a:pPr marL="0" lvl="1" algn="just">
              <a:buFont typeface="Arial" pitchFamily="34" charset="0"/>
              <a:buChar char="•"/>
              <a:defRPr/>
            </a:pPr>
            <a:r>
              <a:rPr lang="en-US" sz="1400" dirty="0">
                <a:solidFill>
                  <a:srgbClr val="735945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Hotels in Flic &amp; </a:t>
            </a:r>
            <a:r>
              <a:rPr lang="en-US" sz="1400" dirty="0" err="1">
                <a:solidFill>
                  <a:srgbClr val="735945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Flac</a:t>
            </a:r>
            <a:r>
              <a:rPr lang="en-US" sz="1400" dirty="0">
                <a:solidFill>
                  <a:srgbClr val="735945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and Tamarin = </a:t>
            </a:r>
            <a:r>
              <a:rPr lang="en-US" sz="1400" b="1" dirty="0">
                <a:solidFill>
                  <a:srgbClr val="735945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MUR 750 </a:t>
            </a:r>
            <a:r>
              <a:rPr lang="en-US" sz="1400" dirty="0">
                <a:solidFill>
                  <a:srgbClr val="735945"/>
                </a:solidFill>
                <a:latin typeface="Cambria Math" pitchFamily="18" charset="0"/>
                <a:ea typeface="Cambria Math" pitchFamily="18" charset="0"/>
              </a:rPr>
              <a:t>per person </a:t>
            </a:r>
          </a:p>
          <a:p>
            <a:pPr marL="0" lvl="1" algn="just">
              <a:buFont typeface="Arial" pitchFamily="34" charset="0"/>
              <a:buChar char="•"/>
              <a:defRPr/>
            </a:pPr>
            <a:r>
              <a:rPr lang="en-US" sz="1400" dirty="0">
                <a:solidFill>
                  <a:srgbClr val="735945"/>
                </a:solidFill>
                <a:latin typeface="Cambria Math" pitchFamily="18" charset="0"/>
                <a:ea typeface="Cambria Math" pitchFamily="18" charset="0"/>
              </a:rPr>
              <a:t>Hotels in Bel ombre = </a:t>
            </a:r>
            <a:r>
              <a:rPr lang="en-US" sz="1400" b="1" dirty="0">
                <a:solidFill>
                  <a:srgbClr val="735945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MUR 1200 </a:t>
            </a:r>
            <a:r>
              <a:rPr lang="en-US" sz="1400" dirty="0">
                <a:solidFill>
                  <a:srgbClr val="735945"/>
                </a:solidFill>
                <a:latin typeface="Cambria Math" pitchFamily="18" charset="0"/>
                <a:ea typeface="Cambria Math" pitchFamily="18" charset="0"/>
              </a:rPr>
              <a:t>per person </a:t>
            </a:r>
          </a:p>
          <a:p>
            <a:pPr marL="0" lvl="1" algn="just">
              <a:buFont typeface="Arial" pitchFamily="34" charset="0"/>
              <a:buChar char="•"/>
              <a:defRPr/>
            </a:pPr>
            <a:r>
              <a:rPr lang="en-US" sz="1400" dirty="0">
                <a:solidFill>
                  <a:srgbClr val="735945"/>
                </a:solidFill>
                <a:latin typeface="Cambria Math" pitchFamily="18" charset="0"/>
                <a:ea typeface="Cambria Math" pitchFamily="18" charset="0"/>
              </a:rPr>
              <a:t>Hotels in Le Morne = </a:t>
            </a:r>
            <a:r>
              <a:rPr lang="en-US" sz="1400" b="1" dirty="0">
                <a:solidFill>
                  <a:srgbClr val="735945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MUR 1000 </a:t>
            </a:r>
            <a:r>
              <a:rPr lang="en-US" sz="1400" dirty="0">
                <a:solidFill>
                  <a:srgbClr val="735945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per person</a:t>
            </a:r>
            <a:endParaRPr lang="fr-FR" sz="1400" dirty="0">
              <a:solidFill>
                <a:srgbClr val="735945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FA846AE7-B8DD-AB60-CA84-1D39EAC8EA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1483" y="142162"/>
            <a:ext cx="353250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rgbClr val="735945"/>
                </a:solidFill>
                <a:latin typeface="Cambria Math" pitchFamily="18" charset="0"/>
                <a:ea typeface="Cambria Math" pitchFamily="18" charset="0"/>
                <a:cs typeface="TimesNewRomanPSMT"/>
              </a:rPr>
              <a:t>Catamaran West - </a:t>
            </a:r>
            <a:r>
              <a:rPr lang="en-US" sz="2400" dirty="0" err="1">
                <a:solidFill>
                  <a:srgbClr val="735945"/>
                </a:solidFill>
                <a:latin typeface="Cambria Math" pitchFamily="18" charset="0"/>
                <a:ea typeface="Cambria Math" pitchFamily="18" charset="0"/>
                <a:cs typeface="TimesNewRomanPSMT"/>
              </a:rPr>
              <a:t>Oceane</a:t>
            </a:r>
            <a:endParaRPr lang="en-US" sz="2400" dirty="0">
              <a:solidFill>
                <a:srgbClr val="735945"/>
              </a:solidFill>
              <a:latin typeface="Cambria Math" pitchFamily="18" charset="0"/>
              <a:ea typeface="Cambria Math" pitchFamily="18" charset="0"/>
              <a:cs typeface="TimesNewRomanPSM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3" name="Rectangle 9"/>
          <p:cNvSpPr>
            <a:spLocks noChangeArrowheads="1"/>
          </p:cNvSpPr>
          <p:nvPr/>
        </p:nvSpPr>
        <p:spPr bwMode="auto">
          <a:xfrm>
            <a:off x="0" y="2114550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Times New Roman" pitchFamily="18" charset="0"/>
              </a:rPr>
              <a:t>  </a:t>
            </a: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274" name="Rectangle 10"/>
          <p:cNvSpPr>
            <a:spLocks noChangeArrowheads="1"/>
          </p:cNvSpPr>
          <p:nvPr/>
        </p:nvSpPr>
        <p:spPr bwMode="auto">
          <a:xfrm>
            <a:off x="0" y="3771900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Times New Roman" pitchFamily="18" charset="0"/>
              </a:rPr>
              <a:t>  </a:t>
            </a: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275" name="Rectangle 11"/>
          <p:cNvSpPr>
            <a:spLocks noChangeArrowheads="1"/>
          </p:cNvSpPr>
          <p:nvPr/>
        </p:nvSpPr>
        <p:spPr bwMode="auto">
          <a:xfrm>
            <a:off x="0" y="5438775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sz="5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Times New Roman" pitchFamily="18" charset="0"/>
              </a:rPr>
            </a:br>
            <a:br>
              <a:rPr kumimoji="0" lang="en-US" sz="5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Times New Roman" pitchFamily="18" charset="0"/>
              </a:rPr>
            </a:b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276" name="Rectangle 12"/>
          <p:cNvSpPr>
            <a:spLocks noChangeArrowheads="1"/>
          </p:cNvSpPr>
          <p:nvPr/>
        </p:nvSpPr>
        <p:spPr bwMode="auto">
          <a:xfrm>
            <a:off x="0" y="7096125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Times New Roman" pitchFamily="18" charset="0"/>
              </a:rPr>
              <a:t>  </a:t>
            </a: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277" name="Rectangle 13"/>
          <p:cNvSpPr>
            <a:spLocks noChangeArrowheads="1"/>
          </p:cNvSpPr>
          <p:nvPr/>
        </p:nvSpPr>
        <p:spPr bwMode="auto">
          <a:xfrm>
            <a:off x="0" y="8753475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Times New Roman" pitchFamily="18" charset="0"/>
              </a:rPr>
              <a:t>  </a:t>
            </a: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278" name="Rectangle 14"/>
          <p:cNvSpPr>
            <a:spLocks noChangeArrowheads="1"/>
          </p:cNvSpPr>
          <p:nvPr/>
        </p:nvSpPr>
        <p:spPr bwMode="auto">
          <a:xfrm>
            <a:off x="0" y="10410825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4" name="Picture 63" descr="templat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69134" y="8617668"/>
            <a:ext cx="1219198" cy="1357465"/>
          </a:xfrm>
          <a:prstGeom prst="rect">
            <a:avLst/>
          </a:prstGeom>
        </p:spPr>
      </p:pic>
      <p:sp>
        <p:nvSpPr>
          <p:cNvPr id="66" name="Rectangle 65"/>
          <p:cNvSpPr/>
          <p:nvPr/>
        </p:nvSpPr>
        <p:spPr>
          <a:xfrm>
            <a:off x="2590800" y="9591786"/>
            <a:ext cx="1380506" cy="2380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900" dirty="0">
                <a:solidFill>
                  <a:srgbClr val="735945"/>
                </a:solidFill>
                <a:latin typeface="Cambria Math" pitchFamily="18" charset="0"/>
                <a:ea typeface="Cambria Math" pitchFamily="18" charset="0"/>
                <a:cs typeface="TimesNewRomanPSMT"/>
              </a:rPr>
              <a:t>www.emotionsdmc.com</a:t>
            </a:r>
          </a:p>
        </p:txBody>
      </p:sp>
      <p:pic>
        <p:nvPicPr>
          <p:cNvPr id="67" name="Picture 66" descr="LOGO-FINAL-EMOTION-1000px (2)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800600" y="228600"/>
            <a:ext cx="1676400" cy="410585"/>
          </a:xfrm>
          <a:prstGeom prst="rect">
            <a:avLst/>
          </a:prstGeom>
        </p:spPr>
      </p:pic>
      <p:graphicFrame>
        <p:nvGraphicFramePr>
          <p:cNvPr id="21" name="Table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8142889"/>
              </p:ext>
            </p:extLst>
          </p:nvPr>
        </p:nvGraphicFramePr>
        <p:xfrm>
          <a:off x="252548" y="6710364"/>
          <a:ext cx="6224452" cy="2295525"/>
        </p:xfrm>
        <a:graphic>
          <a:graphicData uri="http://schemas.openxmlformats.org/drawingml/2006/table">
            <a:tbl>
              <a:tblPr/>
              <a:tblGrid>
                <a:gridCol w="62244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981200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200" b="1" dirty="0">
                          <a:solidFill>
                            <a:srgbClr val="EE7D3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NewRomanPS-BoldMT"/>
                        </a:rPr>
                        <a:t>Terms and Conditions</a:t>
                      </a:r>
                    </a:p>
                    <a:p>
                      <a:pPr marL="171450" marR="0" indent="-17145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US" sz="1200" b="1" dirty="0">
                          <a:solidFill>
                            <a:srgbClr val="735945"/>
                          </a:solidFill>
                          <a:latin typeface="Cambria Math" pitchFamily="18" charset="0"/>
                          <a:ea typeface="Cambria Math" pitchFamily="18" charset="0"/>
                          <a:cs typeface="TimesNewRomanPSMT"/>
                        </a:rPr>
                        <a:t>No refund for</a:t>
                      </a:r>
                      <a:r>
                        <a:rPr lang="en-US" sz="1200" b="1" baseline="0" dirty="0">
                          <a:solidFill>
                            <a:srgbClr val="735945"/>
                          </a:solidFill>
                          <a:latin typeface="Cambria Math" pitchFamily="18" charset="0"/>
                          <a:ea typeface="Cambria Math" pitchFamily="18" charset="0"/>
                          <a:cs typeface="TimesNewRomanPSMT"/>
                        </a:rPr>
                        <a:t> </a:t>
                      </a:r>
                      <a:r>
                        <a:rPr lang="en-US" sz="1200" b="1" dirty="0">
                          <a:solidFill>
                            <a:srgbClr val="735945"/>
                          </a:solidFill>
                          <a:latin typeface="Cambria Math" pitchFamily="18" charset="0"/>
                          <a:ea typeface="Cambria Math" pitchFamily="18" charset="0"/>
                          <a:cs typeface="TimesNewRomanPSMT"/>
                        </a:rPr>
                        <a:t>pre-booked confirmed tour when</a:t>
                      </a:r>
                      <a:r>
                        <a:rPr lang="en-US" sz="1200" b="1" baseline="0" dirty="0">
                          <a:solidFill>
                            <a:srgbClr val="735945"/>
                          </a:solidFill>
                          <a:latin typeface="Cambria Math" pitchFamily="18" charset="0"/>
                          <a:ea typeface="Cambria Math" pitchFamily="18" charset="0"/>
                          <a:cs typeface="TimesNewRomanPSMT"/>
                        </a:rPr>
                        <a:t> </a:t>
                      </a:r>
                      <a:r>
                        <a:rPr lang="en-US" sz="1200" b="1" dirty="0">
                          <a:solidFill>
                            <a:srgbClr val="735945"/>
                          </a:solidFill>
                          <a:latin typeface="Cambria Math" pitchFamily="18" charset="0"/>
                          <a:ea typeface="Cambria Math" pitchFamily="18" charset="0"/>
                          <a:cs typeface="TimesNewRomanPSMT"/>
                        </a:rPr>
                        <a:t>guests cancel</a:t>
                      </a:r>
                      <a:r>
                        <a:rPr lang="en-US" sz="1200" b="1" baseline="0" dirty="0">
                          <a:solidFill>
                            <a:srgbClr val="735945"/>
                          </a:solidFill>
                          <a:latin typeface="Cambria Math" pitchFamily="18" charset="0"/>
                          <a:ea typeface="Cambria Math" pitchFamily="18" charset="0"/>
                          <a:cs typeface="TimesNewRomanPSMT"/>
                        </a:rPr>
                        <a:t> </a:t>
                      </a:r>
                      <a:r>
                        <a:rPr lang="en-US" sz="1200" b="1" dirty="0">
                          <a:solidFill>
                            <a:srgbClr val="735945"/>
                          </a:solidFill>
                          <a:latin typeface="Cambria Math" pitchFamily="18" charset="0"/>
                          <a:ea typeface="Cambria Math" pitchFamily="18" charset="0"/>
                          <a:cs typeface="TimesNewRomanPSMT"/>
                        </a:rPr>
                        <a:t>in Mauritius</a:t>
                      </a:r>
                    </a:p>
                    <a:p>
                      <a:pPr marL="171450" marR="0" indent="-17145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US" sz="1200" b="1" dirty="0">
                          <a:solidFill>
                            <a:srgbClr val="735945"/>
                          </a:solidFill>
                          <a:latin typeface="Cambria Math" pitchFamily="18" charset="0"/>
                          <a:ea typeface="Cambria Math" pitchFamily="18" charset="0"/>
                          <a:cs typeface="TimesNewRomanPSMT"/>
                        </a:rPr>
                        <a:t>Exceptional waiving for pre-booked tour in case of bad weather without possibility</a:t>
                      </a:r>
                      <a:r>
                        <a:rPr lang="en-US" sz="1200" b="1" baseline="0" dirty="0">
                          <a:solidFill>
                            <a:srgbClr val="735945"/>
                          </a:solidFill>
                          <a:latin typeface="Cambria Math" pitchFamily="18" charset="0"/>
                          <a:ea typeface="Cambria Math" pitchFamily="18" charset="0"/>
                          <a:cs typeface="TimesNewRomanPSMT"/>
                        </a:rPr>
                        <a:t> of postponing due to restrictions of days</a:t>
                      </a:r>
                    </a:p>
                    <a:p>
                      <a:pPr marL="171450" marR="0" indent="-17145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US" sz="1200" baseline="0" dirty="0">
                          <a:solidFill>
                            <a:srgbClr val="735945"/>
                          </a:solidFill>
                          <a:latin typeface="Cambria Math" pitchFamily="18" charset="0"/>
                          <a:ea typeface="Cambria Math" pitchFamily="18" charset="0"/>
                          <a:cs typeface="TimesNewRomanPSMT"/>
                        </a:rPr>
                        <a:t>50% cancellation fee if tour is cancelled more than 24 hours prior to date of excursion</a:t>
                      </a:r>
                    </a:p>
                    <a:p>
                      <a:pPr marL="171450" marR="0" indent="-17145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US" sz="1200" baseline="0" dirty="0">
                          <a:solidFill>
                            <a:srgbClr val="735945"/>
                          </a:solidFill>
                          <a:latin typeface="Cambria Math" pitchFamily="18" charset="0"/>
                          <a:ea typeface="Cambria Math" pitchFamily="18" charset="0"/>
                          <a:cs typeface="TimesNewRomanPSMT"/>
                        </a:rPr>
                        <a:t>100% cancellation fee if tour is cancelled less than 24 hours prior to date of excursion</a:t>
                      </a:r>
                    </a:p>
                    <a:p>
                      <a:pPr marL="171450" marR="0" indent="-17145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US" sz="1200" baseline="0" dirty="0">
                          <a:solidFill>
                            <a:srgbClr val="735945"/>
                          </a:solidFill>
                          <a:latin typeface="Cambria Math" pitchFamily="18" charset="0"/>
                          <a:ea typeface="Cambria Math" pitchFamily="18" charset="0"/>
                          <a:cs typeface="TimesNewRomanPSMT"/>
                        </a:rPr>
                        <a:t>When a tour is cancelled by the supplier due to bad weather and cannot be postponed before guest departure; a total refund is applicable</a:t>
                      </a:r>
                    </a:p>
                    <a:p>
                      <a:pPr marL="171450" marR="0" indent="-17145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US" sz="1200" baseline="0" dirty="0">
                          <a:solidFill>
                            <a:srgbClr val="735945"/>
                          </a:solidFill>
                          <a:latin typeface="Cambria Math" pitchFamily="18" charset="0"/>
                          <a:ea typeface="Cambria Math" pitchFamily="18" charset="0"/>
                          <a:cs typeface="TimesNewRomanPSMT"/>
                        </a:rPr>
                        <a:t>If any activity is cancelled due to bad weather by the supplier and that guests have already left the hotel, a minimum fees for transport will be charged.  Guests can convert the tour to a land excursion, hence no transportation refund will be applicable</a:t>
                      </a:r>
                      <a:endParaRPr lang="en-US" sz="1200" dirty="0">
                        <a:solidFill>
                          <a:srgbClr val="735945"/>
                        </a:solidFill>
                        <a:latin typeface="Cambria Math" pitchFamily="18" charset="0"/>
                        <a:ea typeface="Cambria Math" pitchFamily="18" charset="0"/>
                        <a:cs typeface="TimesNewRomanPSMT"/>
                      </a:endParaRPr>
                    </a:p>
                  </a:txBody>
                  <a:tcPr marL="114300" marR="1143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6128D3F0-0901-7097-1743-66A87B1914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979791"/>
              </p:ext>
            </p:extLst>
          </p:nvPr>
        </p:nvGraphicFramePr>
        <p:xfrm>
          <a:off x="277948" y="1017435"/>
          <a:ext cx="6257917" cy="369189"/>
        </p:xfrm>
        <a:graphic>
          <a:graphicData uri="http://schemas.openxmlformats.org/drawingml/2006/table">
            <a:tbl>
              <a:tblPr/>
              <a:tblGrid>
                <a:gridCol w="62579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 kern="1200" dirty="0">
                          <a:solidFill>
                            <a:srgbClr val="EE7D31"/>
                          </a:solidFill>
                          <a:latin typeface="TimesNewRomanPS-BoldMT"/>
                          <a:ea typeface="Cambria Math" pitchFamily="18" charset="0"/>
                          <a:cs typeface="Times New Roman" pitchFamily="18" charset="0"/>
                        </a:rPr>
                        <a:t>Rates</a:t>
                      </a:r>
                      <a:br>
                        <a:rPr lang="en-US" sz="1100" kern="1200" dirty="0">
                          <a:solidFill>
                            <a:srgbClr val="735945"/>
                          </a:solidFill>
                          <a:latin typeface="Cambria Math" pitchFamily="18" charset="0"/>
                          <a:ea typeface="Cambria Math" pitchFamily="18" charset="0"/>
                          <a:cs typeface="Times New Roman"/>
                        </a:rPr>
                      </a:br>
                      <a:r>
                        <a:rPr lang="en-US" sz="1100" kern="1200" dirty="0">
                          <a:solidFill>
                            <a:srgbClr val="735945"/>
                          </a:solidFill>
                          <a:latin typeface="Cambria Math" pitchFamily="18" charset="0"/>
                          <a:ea typeface="Cambria Math" pitchFamily="18" charset="0"/>
                          <a:cs typeface="TimesNewRomanPSMT"/>
                        </a:rPr>
                        <a:t>Our rates are in MUR inclusive of 15% VAT</a:t>
                      </a:r>
                      <a:r>
                        <a:rPr lang="en-US" sz="1100" kern="1200" baseline="0" dirty="0">
                          <a:solidFill>
                            <a:srgbClr val="735945"/>
                          </a:solidFill>
                          <a:latin typeface="Cambria Math" pitchFamily="18" charset="0"/>
                          <a:ea typeface="Cambria Math" pitchFamily="18" charset="0"/>
                          <a:cs typeface="Times New Roman"/>
                        </a:rPr>
                        <a:t> - </a:t>
                      </a:r>
                      <a:r>
                        <a:rPr lang="en-US" sz="1100" kern="1200" dirty="0">
                          <a:solidFill>
                            <a:srgbClr val="735945"/>
                          </a:solidFill>
                          <a:latin typeface="Cambria Math" pitchFamily="18" charset="0"/>
                          <a:ea typeface="Cambria Math" pitchFamily="18" charset="0"/>
                          <a:cs typeface="TimesNewRomanPSMT"/>
                        </a:rPr>
                        <a:t>Validity: 01</a:t>
                      </a:r>
                      <a:r>
                        <a:rPr lang="en-US" sz="1100" kern="1200" baseline="30000" dirty="0">
                          <a:solidFill>
                            <a:srgbClr val="735945"/>
                          </a:solidFill>
                          <a:latin typeface="Cambria Math" pitchFamily="18" charset="0"/>
                          <a:ea typeface="Cambria Math" pitchFamily="18" charset="0"/>
                          <a:cs typeface="TimesNewRomanPSMT"/>
                        </a:rPr>
                        <a:t>st</a:t>
                      </a:r>
                      <a:r>
                        <a:rPr lang="en-US" sz="1100" kern="1200" dirty="0">
                          <a:solidFill>
                            <a:srgbClr val="735945"/>
                          </a:solidFill>
                          <a:latin typeface="Cambria Math" pitchFamily="18" charset="0"/>
                          <a:ea typeface="Cambria Math" pitchFamily="18" charset="0"/>
                          <a:cs typeface="TimesNewRomanPSMT"/>
                        </a:rPr>
                        <a:t> of November 2024 to 31</a:t>
                      </a:r>
                      <a:r>
                        <a:rPr lang="en-US" sz="1100" kern="1200" baseline="30000" dirty="0">
                          <a:solidFill>
                            <a:srgbClr val="735945"/>
                          </a:solidFill>
                          <a:latin typeface="Cambria Math" pitchFamily="18" charset="0"/>
                          <a:ea typeface="Cambria Math" pitchFamily="18" charset="0"/>
                          <a:cs typeface="TimesNewRomanPSMT"/>
                        </a:rPr>
                        <a:t>st</a:t>
                      </a:r>
                      <a:r>
                        <a:rPr lang="en-US" sz="1100" kern="1200" dirty="0">
                          <a:solidFill>
                            <a:srgbClr val="735945"/>
                          </a:solidFill>
                          <a:latin typeface="Cambria Math" pitchFamily="18" charset="0"/>
                          <a:ea typeface="Cambria Math" pitchFamily="18" charset="0"/>
                          <a:cs typeface="TimesNewRomanPSMT"/>
                        </a:rPr>
                        <a:t> of October 2025</a:t>
                      </a:r>
                      <a:endParaRPr lang="en-US" sz="1100" kern="1200" dirty="0">
                        <a:solidFill>
                          <a:srgbClr val="735945"/>
                        </a:solidFill>
                        <a:latin typeface="Cambria Math" pitchFamily="18" charset="0"/>
                        <a:ea typeface="Cambria Math" pitchFamily="18" charset="0"/>
                        <a:cs typeface="Times New Roman"/>
                      </a:endParaRPr>
                    </a:p>
                  </a:txBody>
                  <a:tcPr marL="114300" marR="1143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7A43EACE-7C2B-563F-879F-BC604FBA02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3393491"/>
              </p:ext>
            </p:extLst>
          </p:nvPr>
        </p:nvGraphicFramePr>
        <p:xfrm>
          <a:off x="368660" y="1525441"/>
          <a:ext cx="6108340" cy="4832604"/>
        </p:xfrm>
        <a:graphic>
          <a:graphicData uri="http://schemas.openxmlformats.org/drawingml/2006/table">
            <a:tbl>
              <a:tblPr/>
              <a:tblGrid>
                <a:gridCol w="19274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995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1353">
                  <a:extLst>
                    <a:ext uri="{9D8B030D-6E8A-4147-A177-3AD203B41FA5}">
                      <a16:colId xmlns:a16="http://schemas.microsoft.com/office/drawing/2014/main" val="3213350940"/>
                    </a:ext>
                  </a:extLst>
                </a:gridCol>
              </a:tblGrid>
              <a:tr h="402717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  <a:cs typeface="Times New Roman"/>
                        </a:rPr>
                        <a:t>Cost of Excursion</a:t>
                      </a:r>
                      <a:r>
                        <a:rPr lang="en-US" sz="1200" baseline="0" dirty="0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  <a:cs typeface="Times New Roman"/>
                        </a:rPr>
                        <a:t> Sharing Basis / 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  <a:cs typeface="Times New Roman"/>
                        </a:rPr>
                        <a:t>Price per person</a:t>
                      </a:r>
                    </a:p>
                  </a:txBody>
                  <a:tcPr marL="65682" marR="656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D8C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  <a:cs typeface="Times New Roman"/>
                        </a:rPr>
                        <a:t>Public Rate</a:t>
                      </a:r>
                    </a:p>
                  </a:txBody>
                  <a:tcPr marL="65682" marR="656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D8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2717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  <a:cs typeface="Times New Roman"/>
                        </a:rPr>
                        <a:t>Standard Car</a:t>
                      </a:r>
                    </a:p>
                  </a:txBody>
                  <a:tcPr marL="65682" marR="656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  <a:cs typeface="Times New Roman"/>
                        </a:rPr>
                        <a:t>Single adult </a:t>
                      </a:r>
                    </a:p>
                  </a:txBody>
                  <a:tcPr marL="65682" marR="656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  <a:cs typeface="Times New Roman"/>
                        </a:rPr>
                        <a:t>10,800</a:t>
                      </a:r>
                    </a:p>
                  </a:txBody>
                  <a:tcPr marL="65682" marR="656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271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  <a:cs typeface="Times New Roman"/>
                        </a:rPr>
                        <a:t>2-3 adults</a:t>
                      </a:r>
                    </a:p>
                  </a:txBody>
                  <a:tcPr marL="65682" marR="656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  <a:cs typeface="Times New Roman"/>
                        </a:rPr>
                        <a:t>7,800</a:t>
                      </a:r>
                    </a:p>
                  </a:txBody>
                  <a:tcPr marL="65682" marR="656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271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  <a:cs typeface="Times New Roman"/>
                        </a:rPr>
                        <a:t>Private</a:t>
                      </a:r>
                      <a:r>
                        <a:rPr lang="en-US" sz="1200" baseline="0" dirty="0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  <a:cs typeface="Times New Roman"/>
                        </a:rPr>
                        <a:t> Minibus</a:t>
                      </a:r>
                      <a:endParaRPr lang="en-US" sz="1200" dirty="0">
                        <a:solidFill>
                          <a:schemeClr val="tx1"/>
                        </a:solidFill>
                        <a:latin typeface="Cambria Math" pitchFamily="18" charset="0"/>
                        <a:ea typeface="Cambria Math" pitchFamily="18" charset="0"/>
                        <a:cs typeface="Times New Roman"/>
                      </a:endParaRPr>
                    </a:p>
                  </a:txBody>
                  <a:tcPr marL="65682" marR="656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  <a:cs typeface="Times New Roman"/>
                        </a:rPr>
                        <a:t>4-8 adults</a:t>
                      </a:r>
                    </a:p>
                  </a:txBody>
                  <a:tcPr marL="65682" marR="656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  <a:cs typeface="Times New Roman"/>
                        </a:rPr>
                        <a:t>6,100</a:t>
                      </a:r>
                    </a:p>
                  </a:txBody>
                  <a:tcPr marL="65682" marR="656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271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solidFill>
                          <a:schemeClr val="tx1"/>
                        </a:solidFill>
                        <a:latin typeface="Cambria Math" pitchFamily="18" charset="0"/>
                        <a:ea typeface="Cambria Math" pitchFamily="18" charset="0"/>
                        <a:cs typeface="Times New Roman"/>
                      </a:endParaRPr>
                    </a:p>
                  </a:txBody>
                  <a:tcPr marL="65682" marR="656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  <a:cs typeface="Times New Roman"/>
                        </a:rPr>
                        <a:t>Child 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  <a:cs typeface="Calibri"/>
                        </a:rPr>
                        <a:t>(3-11</a:t>
                      </a:r>
                      <a:r>
                        <a:rPr lang="en-US" sz="1200" baseline="0" dirty="0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  <a:cs typeface="Calibri"/>
                        </a:rPr>
                        <a:t> 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  <a:cs typeface="Calibri"/>
                        </a:rPr>
                        <a:t> years)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  <a:cs typeface="Times New Roman"/>
                        </a:rPr>
                        <a:t> </a:t>
                      </a:r>
                    </a:p>
                  </a:txBody>
                  <a:tcPr marL="65682" marR="656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  <a:cs typeface="Times New Roman"/>
                        </a:rPr>
                        <a:t>50% discount</a:t>
                      </a:r>
                    </a:p>
                  </a:txBody>
                  <a:tcPr marL="65682" marR="656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2717">
                <a:tc gridSpan="2"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  <a:cs typeface="Times New Roman"/>
                        </a:rPr>
                        <a:t>Exclusivity (no transfer)</a:t>
                      </a:r>
                    </a:p>
                  </a:txBody>
                  <a:tcPr marL="65682" marR="656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D8C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  <a:cs typeface="Times New Roman"/>
                        </a:rPr>
                        <a:t>Public Rate</a:t>
                      </a:r>
                    </a:p>
                  </a:txBody>
                  <a:tcPr marL="65682" marR="656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D8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2717">
                <a:tc gridSpan="2"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Catamaran up to 6 adults including F&amp;B, Lobster, SA Wine and Sparkling Wine (catamaran capacity 24 pax max)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Cambria Math" pitchFamily="18" charset="0"/>
                        <a:ea typeface="Cambria Math" pitchFamily="18" charset="0"/>
                        <a:cs typeface="Times New Roman"/>
                      </a:endParaRPr>
                    </a:p>
                  </a:txBody>
                  <a:tcPr marL="65682" marR="656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  <a:cs typeface="Times New Roman"/>
                        </a:rPr>
                        <a:t>62,400</a:t>
                      </a:r>
                    </a:p>
                  </a:txBody>
                  <a:tcPr marL="65682" marR="656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02717">
                <a:tc gridSpan="2"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Additional Adult (12+ </a:t>
                      </a:r>
                      <a:r>
                        <a:rPr lang="en-GB" sz="1200" dirty="0" err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yrs</a:t>
                      </a:r>
                      <a:r>
                        <a:rPr lang="en-GB" sz="12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old) for exclusivity including F&amp;B, Lobster, SA Wine and Sparkling Wine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Cambria Math" pitchFamily="18" charset="0"/>
                        <a:ea typeface="Cambria Math" pitchFamily="18" charset="0"/>
                        <a:cs typeface="Times New Roman"/>
                      </a:endParaRPr>
                    </a:p>
                  </a:txBody>
                  <a:tcPr marL="65682" marR="656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  <a:cs typeface="Times New Roman"/>
                        </a:rPr>
                        <a:t>4,650</a:t>
                      </a:r>
                    </a:p>
                  </a:txBody>
                  <a:tcPr marL="65682" marR="656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02717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  <a:cs typeface="Times New Roman"/>
                        </a:rPr>
                        <a:t>Additional child (3-11 yrs old)</a:t>
                      </a:r>
                      <a:r>
                        <a:rPr lang="en-US" sz="1200" kern="1200" baseline="0" dirty="0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  <a:cs typeface="Times New Roman"/>
                        </a:rPr>
                        <a:t> on exclusivity including food &amp; beverages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Cambria Math" pitchFamily="18" charset="0"/>
                        <a:ea typeface="Cambria Math" pitchFamily="18" charset="0"/>
                        <a:cs typeface="Times New Roman"/>
                      </a:endParaRPr>
                    </a:p>
                  </a:txBody>
                  <a:tcPr marL="65682" marR="656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M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  <a:cs typeface="Times New Roman"/>
                        </a:rPr>
                        <a:t>50% discount</a:t>
                      </a:r>
                    </a:p>
                  </a:txBody>
                  <a:tcPr marL="65682" marR="656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1247672"/>
                  </a:ext>
                </a:extLst>
              </a:tr>
              <a:tr h="402717">
                <a:tc gridSpan="2"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  <a:cs typeface="Times New Roman"/>
                        </a:rPr>
                        <a:t>Sharing without 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  <a:cs typeface="Times New Roman"/>
                        </a:rPr>
                        <a:t>transfer</a:t>
                      </a:r>
                    </a:p>
                  </a:txBody>
                  <a:tcPr marL="65682" marR="656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D8C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noProof="0" dirty="0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  <a:cs typeface="Times New Roman"/>
                        </a:rPr>
                        <a:t>Public Rate</a:t>
                      </a:r>
                    </a:p>
                  </a:txBody>
                  <a:tcPr marL="65682" marR="656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D8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402717"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Adult</a:t>
                      </a:r>
                    </a:p>
                  </a:txBody>
                  <a:tcPr marL="65682" marR="656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sz="900" dirty="0">
                        <a:solidFill>
                          <a:schemeClr val="tx1"/>
                        </a:solidFill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marL="65682" marR="656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  <a:cs typeface="Times New Roman"/>
                        </a:rPr>
                        <a:t>3,500</a:t>
                      </a:r>
                      <a:endParaRPr lang="en-US" sz="1200" dirty="0">
                        <a:solidFill>
                          <a:schemeClr val="tx1"/>
                        </a:solidFill>
                        <a:latin typeface="Cambria Math" pitchFamily="18" charset="0"/>
                        <a:ea typeface="Cambria Math" pitchFamily="18" charset="0"/>
                        <a:cs typeface="Times New Roman"/>
                      </a:endParaRPr>
                    </a:p>
                  </a:txBody>
                  <a:tcPr marL="65682" marR="656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402717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  <a:cs typeface="Times New Roman"/>
                        </a:rPr>
                        <a:t>Child </a:t>
                      </a:r>
                      <a:r>
                        <a:rPr lang="en-US" sz="1200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  <a:cs typeface="Calibri"/>
                        </a:rPr>
                        <a:t>(3-11</a:t>
                      </a:r>
                      <a:r>
                        <a:rPr lang="en-US" sz="1200" baseline="0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  <a:cs typeface="Calibri"/>
                        </a:rPr>
                        <a:t> </a:t>
                      </a:r>
                      <a:r>
                        <a:rPr lang="en-US" sz="1200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  <a:cs typeface="Calibri"/>
                        </a:rPr>
                        <a:t> 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  <a:cs typeface="Calibri"/>
                        </a:rPr>
                        <a:t>years)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  <a:cs typeface="Times New Roman"/>
                        </a:rPr>
                        <a:t> </a:t>
                      </a:r>
                    </a:p>
                  </a:txBody>
                  <a:tcPr marL="65682" marR="656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dirty="0">
                        <a:solidFill>
                          <a:schemeClr val="tx1"/>
                        </a:solidFill>
                        <a:latin typeface="Cambria Math" pitchFamily="18" charset="0"/>
                        <a:ea typeface="Cambria Math" pitchFamily="18" charset="0"/>
                        <a:cs typeface="Times New Roman"/>
                      </a:endParaRPr>
                    </a:p>
                  </a:txBody>
                  <a:tcPr marL="65682" marR="656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  <a:cs typeface="Times New Roman"/>
                        </a:rPr>
                        <a:t>50% discount</a:t>
                      </a:r>
                    </a:p>
                  </a:txBody>
                  <a:tcPr marL="65682" marR="656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3" name="Rectangle 1">
            <a:extLst>
              <a:ext uri="{FF2B5EF4-FFF2-40B4-BE49-F238E27FC236}">
                <a16:creationId xmlns:a16="http://schemas.microsoft.com/office/drawing/2014/main" id="{BD8DD80E-9D41-AC90-1A40-65CD11770A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948" y="177520"/>
            <a:ext cx="353250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rgbClr val="735945"/>
                </a:solidFill>
                <a:latin typeface="Cambria Math" pitchFamily="18" charset="0"/>
                <a:ea typeface="Cambria Math" pitchFamily="18" charset="0"/>
                <a:cs typeface="TimesNewRomanPSMT"/>
              </a:rPr>
              <a:t>Catamaran West - </a:t>
            </a:r>
            <a:r>
              <a:rPr lang="en-US" sz="2400" dirty="0" err="1">
                <a:solidFill>
                  <a:srgbClr val="735945"/>
                </a:solidFill>
                <a:latin typeface="Cambria Math" pitchFamily="18" charset="0"/>
                <a:ea typeface="Cambria Math" pitchFamily="18" charset="0"/>
                <a:cs typeface="TimesNewRomanPSMT"/>
              </a:rPr>
              <a:t>Oceane</a:t>
            </a:r>
            <a:endParaRPr lang="en-US" sz="2400" dirty="0">
              <a:solidFill>
                <a:srgbClr val="735945"/>
              </a:solidFill>
              <a:latin typeface="Cambria Math" pitchFamily="18" charset="0"/>
              <a:ea typeface="Cambria Math" pitchFamily="18" charset="0"/>
              <a:cs typeface="TimesNewRomanPSMT"/>
            </a:endParaRPr>
          </a:p>
        </p:txBody>
      </p:sp>
    </p:spTree>
    <p:extLst>
      <p:ext uri="{BB962C8B-B14F-4D97-AF65-F5344CB8AC3E}">
        <p14:creationId xmlns:p14="http://schemas.microsoft.com/office/powerpoint/2010/main" val="31064079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975</TotalTime>
  <Words>683</Words>
  <Application>Microsoft Office PowerPoint</Application>
  <PresentationFormat>A4 Paper (210x297 mm)</PresentationFormat>
  <Paragraphs>102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Cambria Math</vt:lpstr>
      <vt:lpstr>TimesNewRomanPS-BoldMT</vt:lpstr>
      <vt:lpstr>Office Theme</vt:lpstr>
      <vt:lpstr>PowerPoint Presentation</vt:lpstr>
      <vt:lpstr>PowerPoint Presentation</vt:lpstr>
      <vt:lpstr>PowerPoint Presentation</vt:lpstr>
    </vt:vector>
  </TitlesOfParts>
  <Company>Grizli777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irina</dc:creator>
  <cp:lastModifiedBy>Woomed Ashlyn</cp:lastModifiedBy>
  <cp:revision>176</cp:revision>
  <dcterms:created xsi:type="dcterms:W3CDTF">2018-07-25T06:34:07Z</dcterms:created>
  <dcterms:modified xsi:type="dcterms:W3CDTF">2024-07-10T06:19:33Z</dcterms:modified>
</cp:coreProperties>
</file>